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8" r:id="rId2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6" Type="http://schemas.openxmlformats.org/officeDocument/2006/relationships/slide" Target="slides/slide16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00.xml"/><Relationship Id="rId2" Type="http://schemas.openxmlformats.org/officeDocument/2006/relationships/image" Target="../media/image319.jpeg"/><Relationship Id="rId3" Type="http://schemas.openxmlformats.org/officeDocument/2006/relationships/image" Target="../media/image320.jpeg"/></Relationships>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B4C14F2-8AC2-C5CE-2B22-47052007F122}"/>
              </a:ext>
            </a:extLst>
          </p:cNvPr>
          <p:cNvSpPr>
            <a:spLocks noGrp="1" noChangeArrowheads="1"/>
          </p:cNvSpPr>
          <p:nvPr>
            <p:ph type="title"/>
          </p:nvPr>
        </p:nvSpPr>
        <p:spPr/>
        <p:txBody>
          <a:bodyPr/>
          <a:lstStyle/>
          <a:p>
            <a:pPr algn="ctr"/>
            <a:r>
              <a:rPr lang="en-US" altLang="zh-CN" b="1">
                <a:ea typeface="宋体" panose="02010600030101010101" pitchFamily="2" charset="-122"/>
              </a:rPr>
              <a:t>Conclusion</a:t>
            </a:r>
          </a:p>
        </p:txBody>
      </p:sp>
      <p:sp>
        <p:nvSpPr>
          <p:cNvPr id="53251" name="Rectangle 3">
            <a:extLst>
              <a:ext uri="{FF2B5EF4-FFF2-40B4-BE49-F238E27FC236}">
                <a16:creationId xmlns:a16="http://schemas.microsoft.com/office/drawing/2014/main" id="{1F55B82B-57D4-A196-0C37-C532D1C8234F}"/>
              </a:ext>
            </a:extLst>
          </p:cNvPr>
          <p:cNvSpPr>
            <a:spLocks noGrp="1" noChangeArrowheads="1"/>
          </p:cNvSpPr>
          <p:nvPr>
            <p:ph type="body" idx="1"/>
          </p:nvPr>
        </p:nvSpPr>
        <p:spPr>
          <a:xfrm>
            <a:off x="228600" y="1219200"/>
            <a:ext cx="4191000" cy="2514600"/>
          </a:xfrm>
        </p:spPr>
        <p:txBody>
          <a:bodyPr/>
          <a:lstStyle/>
          <a:p>
            <a:r>
              <a:rPr lang="en-US" altLang="zh-CN" sz="2100">
                <a:ea typeface="宋体" panose="02010600030101010101" pitchFamily="2" charset="-122"/>
              </a:rPr>
              <a:t>Low-cost, easy to follow food demonstrations in a convenient location is a simple way to promote fruit and vegetable consumption.</a:t>
            </a:r>
          </a:p>
          <a:p>
            <a:endParaRPr lang="en-US" altLang="zh-CN" sz="2600">
              <a:ea typeface="宋体" panose="02010600030101010101" pitchFamily="2" charset="-122"/>
            </a:endParaRPr>
          </a:p>
        </p:txBody>
      </p:sp>
      <p:pic>
        <p:nvPicPr>
          <p:cNvPr id="53252" name="Picture 4">
            <a:extLst>
              <a:ext uri="{FF2B5EF4-FFF2-40B4-BE49-F238E27FC236}">
                <a16:creationId xmlns:a16="http://schemas.microsoft.com/office/drawing/2014/main" id="{20BA6ED8-4C41-AF68-9D72-A86232DDF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54944" flipV="1">
            <a:off x="5032375" y="1147763"/>
            <a:ext cx="3400425" cy="2554287"/>
          </a:xfrm>
          <a:prstGeom prst="rect">
            <a:avLst/>
          </a:prstGeom>
          <a:noFill/>
          <a:extLst>
            <a:ext uri="{909E8E84-426E-40DD-AFC4-6F175D3DCCD1}">
              <a14:hiddenFill xmlns:a14="http://schemas.microsoft.com/office/drawing/2010/main">
                <a:solidFill>
                  <a:srgbClr val="FFFFFF"/>
                </a:solidFill>
              </a14:hiddenFill>
            </a:ext>
          </a:extLst>
        </p:spPr>
      </p:pic>
      <p:sp>
        <p:nvSpPr>
          <p:cNvPr id="53253" name="Rectangle 5">
            <a:extLst>
              <a:ext uri="{FF2B5EF4-FFF2-40B4-BE49-F238E27FC236}">
                <a16:creationId xmlns:a16="http://schemas.microsoft.com/office/drawing/2014/main" id="{D4ACAB61-3907-2D7D-2C27-319CC27F697E}"/>
              </a:ext>
            </a:extLst>
          </p:cNvPr>
          <p:cNvSpPr>
            <a:spLocks noChangeArrowheads="1"/>
          </p:cNvSpPr>
          <p:nvPr/>
        </p:nvSpPr>
        <p:spPr bwMode="auto">
          <a:xfrm>
            <a:off x="4419600" y="3505200"/>
            <a:ext cx="441960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Easy way to promote multiple food assistance programs.</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Great way to strengthen collaboration with other programs.</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53254" name="Picture 6">
            <a:extLst>
              <a:ext uri="{FF2B5EF4-FFF2-40B4-BE49-F238E27FC236}">
                <a16:creationId xmlns:a16="http://schemas.microsoft.com/office/drawing/2014/main" id="{51EE6575-C3F2-3958-3522-DE9C4112D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5783">
            <a:off x="304800" y="3200400"/>
            <a:ext cx="3657600" cy="2747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